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3" r:id="rId6"/>
    <p:sldId id="260" r:id="rId7"/>
    <p:sldId id="261" r:id="rId8"/>
    <p:sldId id="262"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3/8/2018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28601"/>
            <a:ext cx="8458200" cy="685799"/>
          </a:xfrm>
        </p:spPr>
        <p:txBody>
          <a:bodyPr>
            <a:normAutofit fontScale="90000"/>
          </a:bodyPr>
          <a:lstStyle/>
          <a:p>
            <a:r>
              <a:rPr lang="en-US" dirty="0" smtClean="0"/>
              <a:t>Provincial Styles of Islamic Architecture</a:t>
            </a:r>
            <a:endParaRPr lang="en-US" dirty="0"/>
          </a:p>
        </p:txBody>
      </p:sp>
      <p:sp>
        <p:nvSpPr>
          <p:cNvPr id="3" name="Subtitle 2"/>
          <p:cNvSpPr>
            <a:spLocks noGrp="1"/>
          </p:cNvSpPr>
          <p:nvPr>
            <p:ph type="subTitle" idx="1"/>
          </p:nvPr>
        </p:nvSpPr>
        <p:spPr>
          <a:xfrm>
            <a:off x="152400" y="990600"/>
            <a:ext cx="8839200" cy="5562600"/>
          </a:xfrm>
        </p:spPr>
        <p:txBody>
          <a:bodyPr/>
          <a:lstStyle/>
          <a:p>
            <a:pPr algn="just"/>
            <a:r>
              <a:rPr lang="en-US" dirty="0" smtClean="0">
                <a:solidFill>
                  <a:schemeClr val="tx1"/>
                </a:solidFill>
                <a:latin typeface="Bell MT" pitchFamily="18" charset="0"/>
              </a:rPr>
              <a:t>Provincial Style of Architecture encompasses the architectural trends and developments noticed in different provincial capitals in </a:t>
            </a:r>
            <a:r>
              <a:rPr lang="en-US" dirty="0" smtClean="0">
                <a:solidFill>
                  <a:schemeClr val="tx1"/>
                </a:solidFill>
                <a:latin typeface="Bell MT" pitchFamily="18" charset="0"/>
              </a:rPr>
              <a:t>India specifically </a:t>
            </a:r>
            <a:r>
              <a:rPr lang="en-US" dirty="0" smtClean="0">
                <a:solidFill>
                  <a:schemeClr val="tx1"/>
                </a:solidFill>
                <a:latin typeface="Bell MT" pitchFamily="18" charset="0"/>
              </a:rPr>
              <a:t>in </a:t>
            </a:r>
            <a:r>
              <a:rPr lang="en-US" dirty="0" smtClean="0">
                <a:solidFill>
                  <a:schemeClr val="tx1"/>
                </a:solidFill>
                <a:latin typeface="Bell MT" pitchFamily="18" charset="0"/>
              </a:rPr>
              <a:t>Punjab </a:t>
            </a:r>
            <a:r>
              <a:rPr lang="en-US" dirty="0" smtClean="0">
                <a:solidFill>
                  <a:schemeClr val="tx1"/>
                </a:solidFill>
                <a:latin typeface="Bell MT" pitchFamily="18" charset="0"/>
              </a:rPr>
              <a:t>Style </a:t>
            </a:r>
            <a:endParaRPr lang="en-US" dirty="0" smtClean="0">
              <a:solidFill>
                <a:schemeClr val="tx1"/>
              </a:solidFill>
              <a:latin typeface="Bell MT" pitchFamily="18" charset="0"/>
            </a:endParaRPr>
          </a:p>
          <a:p>
            <a:pPr algn="just"/>
            <a:r>
              <a:rPr lang="en-US" dirty="0" smtClean="0">
                <a:solidFill>
                  <a:schemeClr val="tx1"/>
                </a:solidFill>
                <a:latin typeface="Bell MT" pitchFamily="18" charset="0"/>
              </a:rPr>
              <a:t>Bengal </a:t>
            </a:r>
            <a:r>
              <a:rPr lang="en-US" dirty="0" smtClean="0">
                <a:solidFill>
                  <a:schemeClr val="tx1"/>
                </a:solidFill>
                <a:latin typeface="Bell MT" pitchFamily="18" charset="0"/>
              </a:rPr>
              <a:t>Style </a:t>
            </a:r>
            <a:endParaRPr lang="en-US" dirty="0" smtClean="0">
              <a:solidFill>
                <a:schemeClr val="tx1"/>
              </a:solidFill>
              <a:latin typeface="Bell MT" pitchFamily="18" charset="0"/>
            </a:endParaRPr>
          </a:p>
          <a:p>
            <a:pPr algn="just"/>
            <a:r>
              <a:rPr lang="en-US" dirty="0" err="1" smtClean="0">
                <a:solidFill>
                  <a:schemeClr val="tx1"/>
                </a:solidFill>
                <a:latin typeface="Bell MT" pitchFamily="18" charset="0"/>
              </a:rPr>
              <a:t>Jaunpur</a:t>
            </a:r>
            <a:r>
              <a:rPr lang="en-US" dirty="0" smtClean="0">
                <a:solidFill>
                  <a:schemeClr val="tx1"/>
                </a:solidFill>
                <a:latin typeface="Bell MT" pitchFamily="18" charset="0"/>
              </a:rPr>
              <a:t> Style </a:t>
            </a:r>
          </a:p>
          <a:p>
            <a:pPr algn="just"/>
            <a:r>
              <a:rPr lang="en-US" dirty="0" err="1" smtClean="0">
                <a:solidFill>
                  <a:schemeClr val="tx1"/>
                </a:solidFill>
                <a:latin typeface="Bell MT" pitchFamily="18" charset="0"/>
              </a:rPr>
              <a:t>Gujurat</a:t>
            </a:r>
            <a:r>
              <a:rPr lang="en-US" dirty="0" smtClean="0">
                <a:solidFill>
                  <a:schemeClr val="tx1"/>
                </a:solidFill>
                <a:latin typeface="Bell MT" pitchFamily="18" charset="0"/>
              </a:rPr>
              <a:t> Style</a:t>
            </a:r>
          </a:p>
          <a:p>
            <a:pPr algn="just"/>
            <a:r>
              <a:rPr lang="en-US" dirty="0" smtClean="0">
                <a:solidFill>
                  <a:schemeClr val="tx1"/>
                </a:solidFill>
                <a:latin typeface="Bell MT" pitchFamily="18" charset="0"/>
              </a:rPr>
              <a:t>Deccan </a:t>
            </a:r>
            <a:r>
              <a:rPr lang="en-US" dirty="0" smtClean="0">
                <a:solidFill>
                  <a:schemeClr val="tx1"/>
                </a:solidFill>
                <a:latin typeface="Bell MT" pitchFamily="18" charset="0"/>
              </a:rPr>
              <a:t>Style </a:t>
            </a:r>
            <a:endParaRPr lang="en-US" dirty="0">
              <a:solidFill>
                <a:schemeClr val="tx1"/>
              </a:solidFill>
              <a:latin typeface="Bell MT"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639762"/>
          </a:xfrm>
        </p:spPr>
        <p:txBody>
          <a:bodyPr>
            <a:normAutofit fontScale="90000"/>
          </a:bodyPr>
          <a:lstStyle/>
          <a:p>
            <a:r>
              <a:rPr lang="en-US" dirty="0" err="1" smtClean="0"/>
              <a:t>Jama</a:t>
            </a:r>
            <a:r>
              <a:rPr lang="en-US" dirty="0" smtClean="0"/>
              <a:t> </a:t>
            </a:r>
            <a:r>
              <a:rPr lang="en-US" dirty="0" err="1" smtClean="0"/>
              <a:t>Masjid</a:t>
            </a:r>
            <a:endParaRPr lang="en-US" dirty="0"/>
          </a:p>
        </p:txBody>
      </p:sp>
      <p:sp>
        <p:nvSpPr>
          <p:cNvPr id="3" name="Content Placeholder 2"/>
          <p:cNvSpPr>
            <a:spLocks noGrp="1"/>
          </p:cNvSpPr>
          <p:nvPr>
            <p:ph idx="1"/>
          </p:nvPr>
        </p:nvSpPr>
        <p:spPr>
          <a:xfrm>
            <a:off x="228600" y="914400"/>
            <a:ext cx="8763000" cy="5211763"/>
          </a:xfrm>
        </p:spPr>
        <p:txBody>
          <a:bodyPr>
            <a:normAutofit/>
          </a:bodyPr>
          <a:lstStyle/>
          <a:p>
            <a:pPr algn="just"/>
            <a:r>
              <a:rPr lang="en-US" sz="2800" dirty="0" err="1" smtClean="0">
                <a:latin typeface="Bell MT" pitchFamily="18" charset="0"/>
              </a:rPr>
              <a:t>Jama</a:t>
            </a:r>
            <a:r>
              <a:rPr lang="en-US" sz="2800" dirty="0" smtClean="0">
                <a:latin typeface="Bell MT" pitchFamily="18" charset="0"/>
              </a:rPr>
              <a:t> </a:t>
            </a:r>
            <a:r>
              <a:rPr lang="en-US" sz="2800" dirty="0" err="1" smtClean="0">
                <a:latin typeface="Bell MT" pitchFamily="18" charset="0"/>
              </a:rPr>
              <a:t>Masjid</a:t>
            </a:r>
            <a:r>
              <a:rPr lang="en-US" sz="2800" dirty="0" smtClean="0">
                <a:latin typeface="Bell MT" pitchFamily="18" charset="0"/>
              </a:rPr>
              <a:t> (Friday Mosque), built in 1423 during the reign of </a:t>
            </a:r>
            <a:r>
              <a:rPr lang="en-US" sz="2800" dirty="0" err="1" smtClean="0">
                <a:latin typeface="Bell MT" pitchFamily="18" charset="0"/>
              </a:rPr>
              <a:t>Ahmedabad’s</a:t>
            </a:r>
            <a:r>
              <a:rPr lang="en-US" sz="2800" dirty="0" smtClean="0">
                <a:latin typeface="Bell MT" pitchFamily="18" charset="0"/>
              </a:rPr>
              <a:t> founder Ahmed Shah I</a:t>
            </a:r>
            <a:r>
              <a:rPr lang="en-US" sz="2800" dirty="0" smtClean="0">
                <a:latin typeface="Bell MT" pitchFamily="18" charset="0"/>
              </a:rPr>
              <a:t>.</a:t>
            </a:r>
          </a:p>
          <a:p>
            <a:pPr algn="just"/>
            <a:endParaRPr lang="en-US" sz="2800" dirty="0" smtClean="0">
              <a:latin typeface="Bell MT" pitchFamily="18" charset="0"/>
            </a:endParaRPr>
          </a:p>
          <a:p>
            <a:pPr algn="just"/>
            <a:endParaRPr lang="en-US" sz="2800" dirty="0" smtClean="0">
              <a:latin typeface="Bell MT" pitchFamily="18" charset="0"/>
            </a:endParaRPr>
          </a:p>
          <a:p>
            <a:pPr algn="just"/>
            <a:endParaRPr lang="en-US" sz="2800" dirty="0" smtClean="0">
              <a:latin typeface="Bell MT" pitchFamily="18" charset="0"/>
            </a:endParaRPr>
          </a:p>
          <a:p>
            <a:pPr algn="just"/>
            <a:endParaRPr lang="en-US" sz="2800" dirty="0" smtClean="0">
              <a:latin typeface="Bell MT" pitchFamily="18" charset="0"/>
            </a:endParaRPr>
          </a:p>
          <a:p>
            <a:pPr algn="just"/>
            <a:endParaRPr lang="en-US" sz="2800" dirty="0" smtClean="0">
              <a:latin typeface="Bell MT" pitchFamily="18" charset="0"/>
            </a:endParaRPr>
          </a:p>
          <a:p>
            <a:pPr algn="just"/>
            <a:endParaRPr lang="en-US" sz="2800" dirty="0" smtClean="0">
              <a:latin typeface="Bell MT" pitchFamily="18" charset="0"/>
            </a:endParaRPr>
          </a:p>
          <a:p>
            <a:pPr algn="just"/>
            <a:r>
              <a:rPr lang="en-US" sz="2400" dirty="0" smtClean="0">
                <a:latin typeface="Bell MT" pitchFamily="18" charset="0"/>
              </a:rPr>
              <a:t>Built with yellow sandstone, the mosque complex is centered on a large rectangular courtyard 75 m long and 66 m wide.</a:t>
            </a:r>
            <a:r>
              <a:rPr lang="en-US" sz="2400" dirty="0" smtClean="0">
                <a:latin typeface="Bell MT" pitchFamily="18" charset="0"/>
              </a:rPr>
              <a:t> </a:t>
            </a:r>
            <a:endParaRPr lang="en-US" sz="2400" dirty="0">
              <a:latin typeface="Bell MT" pitchFamily="18" charset="0"/>
            </a:endParaRPr>
          </a:p>
        </p:txBody>
      </p:sp>
      <p:pic>
        <p:nvPicPr>
          <p:cNvPr id="5122" name="Picture 2" descr="C:\Users\Stud\Downloads\Jumma_Jama_Mosque_Ahmedabad_Elevation_1866.jpg"/>
          <p:cNvPicPr>
            <a:picLocks noChangeAspect="1" noChangeArrowheads="1"/>
          </p:cNvPicPr>
          <p:nvPr/>
        </p:nvPicPr>
        <p:blipFill>
          <a:blip r:embed="rId2"/>
          <a:srcRect/>
          <a:stretch>
            <a:fillRect/>
          </a:stretch>
        </p:blipFill>
        <p:spPr bwMode="auto">
          <a:xfrm>
            <a:off x="304800" y="2362200"/>
            <a:ext cx="6204858" cy="1447800"/>
          </a:xfrm>
          <a:prstGeom prst="rect">
            <a:avLst/>
          </a:prstGeom>
          <a:noFill/>
        </p:spPr>
      </p:pic>
      <p:pic>
        <p:nvPicPr>
          <p:cNvPr id="5123" name="Picture 3" descr="C:\Users\Stud\Downloads\220px-Shakingminarets.jpg"/>
          <p:cNvPicPr>
            <a:picLocks noChangeAspect="1" noChangeArrowheads="1"/>
          </p:cNvPicPr>
          <p:nvPr/>
        </p:nvPicPr>
        <p:blipFill>
          <a:blip r:embed="rId3"/>
          <a:srcRect/>
          <a:stretch>
            <a:fillRect/>
          </a:stretch>
        </p:blipFill>
        <p:spPr bwMode="auto">
          <a:xfrm>
            <a:off x="6705600" y="1828800"/>
            <a:ext cx="2380686" cy="18288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382000" cy="5897563"/>
          </a:xfrm>
        </p:spPr>
        <p:txBody>
          <a:bodyPr>
            <a:normAutofit/>
          </a:bodyPr>
          <a:lstStyle/>
          <a:p>
            <a:pPr algn="just"/>
            <a:r>
              <a:rPr lang="en-US" sz="2800" dirty="0" smtClean="0">
                <a:latin typeface="Bell MT" pitchFamily="18" charset="0"/>
              </a:rPr>
              <a:t>The prayer room is also rectangular and covered by four domes</a:t>
            </a:r>
            <a:r>
              <a:rPr lang="en-US" sz="2800" dirty="0" smtClean="0">
                <a:latin typeface="Bell MT" pitchFamily="18" charset="0"/>
              </a:rPr>
              <a:t>.</a:t>
            </a:r>
          </a:p>
          <a:p>
            <a:pPr algn="just"/>
            <a:r>
              <a:rPr lang="en-US" sz="2800" dirty="0" smtClean="0">
                <a:latin typeface="Bell MT" pitchFamily="18" charset="0"/>
              </a:rPr>
              <a:t>Some </a:t>
            </a:r>
            <a:r>
              <a:rPr lang="en-US" sz="2800" dirty="0" smtClean="0">
                <a:latin typeface="Bell MT" pitchFamily="18" charset="0"/>
              </a:rPr>
              <a:t>of the central domes are carved like lotus flowers, closely related to the typical domes of Jain </a:t>
            </a:r>
            <a:r>
              <a:rPr lang="en-US" sz="2800" dirty="0" smtClean="0">
                <a:latin typeface="Bell MT" pitchFamily="18" charset="0"/>
              </a:rPr>
              <a:t>temples</a:t>
            </a:r>
          </a:p>
          <a:p>
            <a:pPr algn="just"/>
            <a:r>
              <a:rPr lang="en-US" sz="2800" dirty="0" smtClean="0">
                <a:latin typeface="Bell MT" pitchFamily="18" charset="0"/>
              </a:rPr>
              <a:t>S</a:t>
            </a:r>
            <a:r>
              <a:rPr lang="en-US" sz="2800" dirty="0" smtClean="0">
                <a:latin typeface="Bell MT" pitchFamily="18" charset="0"/>
              </a:rPr>
              <a:t>ome </a:t>
            </a:r>
            <a:r>
              <a:rPr lang="en-US" sz="2800" dirty="0" smtClean="0">
                <a:latin typeface="Bell MT" pitchFamily="18" charset="0"/>
              </a:rPr>
              <a:t>of the pillars are carved with the form of a bell hanging on a chain, in reference to the bells that often hang in Hindu temples</a:t>
            </a:r>
            <a:r>
              <a:rPr lang="en-US" sz="2800" dirty="0" smtClean="0">
                <a:latin typeface="Bell MT" pitchFamily="18" charset="0"/>
              </a:rPr>
              <a:t>.</a:t>
            </a:r>
          </a:p>
          <a:p>
            <a:pPr algn="just"/>
            <a:r>
              <a:rPr lang="en-US" sz="2800" dirty="0" smtClean="0">
                <a:latin typeface="Bell MT" pitchFamily="18" charset="0"/>
              </a:rPr>
              <a:t>T</a:t>
            </a:r>
            <a:r>
              <a:rPr lang="en-US" sz="2800" dirty="0" smtClean="0">
                <a:latin typeface="Bell MT" pitchFamily="18" charset="0"/>
              </a:rPr>
              <a:t>he </a:t>
            </a:r>
            <a:r>
              <a:rPr lang="en-US" sz="2800" dirty="0" smtClean="0">
                <a:latin typeface="Bell MT" pitchFamily="18" charset="0"/>
              </a:rPr>
              <a:t>two principal minarets flanking the main arched entranceway collapsed in the 1819 </a:t>
            </a:r>
            <a:r>
              <a:rPr lang="en-US" sz="2800" dirty="0" smtClean="0">
                <a:latin typeface="Bell MT" pitchFamily="18" charset="0"/>
              </a:rPr>
              <a:t>earthquake</a:t>
            </a:r>
            <a:endParaRPr lang="en-US" sz="2800" dirty="0">
              <a:latin typeface="Bell MT" pitchFamily="18" charset="0"/>
            </a:endParaRPr>
          </a:p>
        </p:txBody>
      </p:sp>
      <p:pic>
        <p:nvPicPr>
          <p:cNvPr id="6146" name="Picture 2" descr="C:\Users\Stud\Downloads\Jama_Masjid,_Ahmedabad_11.jpg"/>
          <p:cNvPicPr>
            <a:picLocks noChangeAspect="1" noChangeArrowheads="1"/>
          </p:cNvPicPr>
          <p:nvPr/>
        </p:nvPicPr>
        <p:blipFill>
          <a:blip r:embed="rId2"/>
          <a:srcRect/>
          <a:stretch>
            <a:fillRect/>
          </a:stretch>
        </p:blipFill>
        <p:spPr bwMode="auto">
          <a:xfrm>
            <a:off x="838200" y="5257800"/>
            <a:ext cx="1828800" cy="1219200"/>
          </a:xfrm>
          <a:prstGeom prst="rect">
            <a:avLst/>
          </a:prstGeom>
          <a:noFill/>
        </p:spPr>
      </p:pic>
      <p:pic>
        <p:nvPicPr>
          <p:cNvPr id="6147" name="Picture 3" descr="C:\Users\Stud\Downloads\112px-Jama_Masjid,_Ahmedabad_04.jpg"/>
          <p:cNvPicPr>
            <a:picLocks noChangeAspect="1" noChangeArrowheads="1"/>
          </p:cNvPicPr>
          <p:nvPr/>
        </p:nvPicPr>
        <p:blipFill>
          <a:blip r:embed="rId3"/>
          <a:srcRect/>
          <a:stretch>
            <a:fillRect/>
          </a:stretch>
        </p:blipFill>
        <p:spPr bwMode="auto">
          <a:xfrm>
            <a:off x="7620000" y="4450216"/>
            <a:ext cx="1411190" cy="2255384"/>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685800"/>
          </a:xfrm>
        </p:spPr>
        <p:txBody>
          <a:bodyPr>
            <a:normAutofit fontScale="90000"/>
          </a:bodyPr>
          <a:lstStyle/>
          <a:p>
            <a:r>
              <a:rPr lang="en-US" dirty="0" smtClean="0"/>
              <a:t>Shah </a:t>
            </a:r>
            <a:r>
              <a:rPr lang="en-US" dirty="0" err="1" smtClean="0"/>
              <a:t>Rukn-i-Alam</a:t>
            </a:r>
            <a:endParaRPr lang="en-US" dirty="0"/>
          </a:p>
        </p:txBody>
      </p:sp>
      <p:sp>
        <p:nvSpPr>
          <p:cNvPr id="3" name="Content Placeholder 2"/>
          <p:cNvSpPr>
            <a:spLocks noGrp="1"/>
          </p:cNvSpPr>
          <p:nvPr>
            <p:ph idx="1"/>
          </p:nvPr>
        </p:nvSpPr>
        <p:spPr>
          <a:xfrm>
            <a:off x="228600" y="838200"/>
            <a:ext cx="8763000" cy="5715000"/>
          </a:xfrm>
        </p:spPr>
        <p:txBody>
          <a:bodyPr>
            <a:normAutofit lnSpcReduction="10000"/>
          </a:bodyPr>
          <a:lstStyle/>
          <a:p>
            <a:pPr>
              <a:buNone/>
            </a:pPr>
            <a:r>
              <a:rPr lang="en-US" dirty="0" smtClean="0">
                <a:solidFill>
                  <a:srgbClr val="FF0000"/>
                </a:solidFill>
              </a:rPr>
              <a:t>Location </a:t>
            </a:r>
            <a:r>
              <a:rPr lang="en-US" dirty="0" smtClean="0">
                <a:solidFill>
                  <a:srgbClr val="FF0000"/>
                </a:solidFill>
              </a:rPr>
              <a:t>:</a:t>
            </a:r>
            <a:r>
              <a:rPr lang="en-US" dirty="0" smtClean="0"/>
              <a:t> Multan Fort, Punjab </a:t>
            </a:r>
            <a:endParaRPr lang="en-US" dirty="0" smtClean="0"/>
          </a:p>
          <a:p>
            <a:pPr>
              <a:buNone/>
            </a:pPr>
            <a:r>
              <a:rPr lang="en-US" dirty="0" smtClean="0">
                <a:solidFill>
                  <a:srgbClr val="00B050"/>
                </a:solidFill>
                <a:latin typeface="Bell MT" pitchFamily="18" charset="0"/>
              </a:rPr>
              <a:t>History:  </a:t>
            </a:r>
            <a:r>
              <a:rPr lang="en-US" dirty="0" smtClean="0">
                <a:latin typeface="Bell MT" pitchFamily="18" charset="0"/>
              </a:rPr>
              <a:t>The </a:t>
            </a:r>
            <a:r>
              <a:rPr lang="en-US" dirty="0" smtClean="0">
                <a:latin typeface="Bell MT" pitchFamily="18" charset="0"/>
              </a:rPr>
              <a:t>tomb of Shah </a:t>
            </a:r>
            <a:r>
              <a:rPr lang="en-US" dirty="0" err="1" smtClean="0">
                <a:latin typeface="Bell MT" pitchFamily="18" charset="0"/>
              </a:rPr>
              <a:t>Rukn-i-Alam</a:t>
            </a:r>
            <a:r>
              <a:rPr lang="en-US" dirty="0" smtClean="0">
                <a:latin typeface="Bell MT" pitchFamily="18" charset="0"/>
              </a:rPr>
              <a:t> was built </a:t>
            </a:r>
            <a:r>
              <a:rPr lang="en-US" dirty="0" smtClean="0">
                <a:latin typeface="Bell MT" pitchFamily="18" charset="0"/>
              </a:rPr>
              <a:t>		by </a:t>
            </a:r>
            <a:r>
              <a:rPr lang="en-US" dirty="0" smtClean="0">
                <a:latin typeface="Bell MT" pitchFamily="18" charset="0"/>
              </a:rPr>
              <a:t>the </a:t>
            </a:r>
            <a:r>
              <a:rPr lang="en-US" dirty="0" err="1" smtClean="0">
                <a:latin typeface="Bell MT" pitchFamily="18" charset="0"/>
              </a:rPr>
              <a:t>Tughluq</a:t>
            </a:r>
            <a:r>
              <a:rPr lang="en-US" dirty="0" smtClean="0">
                <a:latin typeface="Bell MT" pitchFamily="18" charset="0"/>
              </a:rPr>
              <a:t> ruler of Delhi, </a:t>
            </a:r>
            <a:r>
              <a:rPr lang="en-US" dirty="0" err="1" smtClean="0">
                <a:latin typeface="Bell MT" pitchFamily="18" charset="0"/>
              </a:rPr>
              <a:t>Ghiyas</a:t>
            </a:r>
            <a:r>
              <a:rPr lang="en-US" dirty="0" smtClean="0">
                <a:latin typeface="Bell MT" pitchFamily="18" charset="0"/>
              </a:rPr>
              <a:t>-		</a:t>
            </a:r>
            <a:r>
              <a:rPr lang="en-US" dirty="0" err="1" smtClean="0">
                <a:latin typeface="Bell MT" pitchFamily="18" charset="0"/>
              </a:rPr>
              <a:t>ud</a:t>
            </a:r>
            <a:r>
              <a:rPr lang="en-US" dirty="0" smtClean="0">
                <a:latin typeface="Bell MT" pitchFamily="18" charset="0"/>
              </a:rPr>
              <a:t>-	din, </a:t>
            </a:r>
            <a:r>
              <a:rPr lang="en-US" dirty="0" smtClean="0">
                <a:latin typeface="Bell MT" pitchFamily="18" charset="0"/>
              </a:rPr>
              <a:t>between 1320 and 1324 </a:t>
            </a:r>
            <a:r>
              <a:rPr lang="en-US" dirty="0" smtClean="0">
                <a:latin typeface="Bell MT" pitchFamily="18" charset="0"/>
              </a:rPr>
              <a:t>AD</a:t>
            </a:r>
          </a:p>
          <a:p>
            <a:pPr>
              <a:buNone/>
            </a:pPr>
            <a:r>
              <a:rPr lang="en-US" b="1" dirty="0" smtClean="0">
                <a:solidFill>
                  <a:srgbClr val="C00000"/>
                </a:solidFill>
                <a:latin typeface="Bell MT" pitchFamily="18" charset="0"/>
              </a:rPr>
              <a:t>Descriptions</a:t>
            </a:r>
          </a:p>
          <a:p>
            <a:pPr marL="514350" indent="-514350">
              <a:buAutoNum type="arabicPeriod"/>
            </a:pPr>
            <a:r>
              <a:rPr lang="en-US" dirty="0" smtClean="0">
                <a:latin typeface="Bell MT" pitchFamily="18" charset="0"/>
              </a:rPr>
              <a:t>The </a:t>
            </a:r>
            <a:r>
              <a:rPr lang="en-US" dirty="0" smtClean="0">
                <a:latin typeface="Bell MT" pitchFamily="18" charset="0"/>
              </a:rPr>
              <a:t>three-tier structure </a:t>
            </a:r>
            <a:endParaRPr lang="en-US" dirty="0" smtClean="0">
              <a:latin typeface="Bell MT" pitchFamily="18" charset="0"/>
            </a:endParaRPr>
          </a:p>
          <a:p>
            <a:pPr marL="514350" indent="-514350">
              <a:buAutoNum type="arabicPeriod"/>
            </a:pPr>
            <a:r>
              <a:rPr lang="en-US" dirty="0" smtClean="0">
                <a:latin typeface="Bell MT" pitchFamily="18" charset="0"/>
              </a:rPr>
              <a:t>It is octagonal in shape with an interior diameter of 15 </a:t>
            </a:r>
            <a:r>
              <a:rPr lang="en-US" dirty="0" err="1" smtClean="0">
                <a:latin typeface="Bell MT" pitchFamily="18" charset="0"/>
              </a:rPr>
              <a:t>metres</a:t>
            </a:r>
            <a:r>
              <a:rPr lang="en-US" dirty="0" smtClean="0">
                <a:latin typeface="Bell MT" pitchFamily="18" charset="0"/>
              </a:rPr>
              <a:t> </a:t>
            </a:r>
            <a:r>
              <a:rPr lang="en-US" dirty="0" smtClean="0">
                <a:latin typeface="Bell MT" pitchFamily="18" charset="0"/>
              </a:rPr>
              <a:t>walls </a:t>
            </a:r>
            <a:r>
              <a:rPr lang="en-US" dirty="0" smtClean="0">
                <a:latin typeface="Bell MT" pitchFamily="18" charset="0"/>
              </a:rPr>
              <a:t>assisted by 8 engaged corner towers or buttresses with a clear slope, support an 8 </a:t>
            </a:r>
            <a:r>
              <a:rPr lang="en-US" dirty="0" err="1" smtClean="0">
                <a:latin typeface="Bell MT" pitchFamily="18" charset="0"/>
              </a:rPr>
              <a:t>metre</a:t>
            </a:r>
            <a:r>
              <a:rPr lang="en-US" dirty="0" smtClean="0">
                <a:latin typeface="Bell MT" pitchFamily="18" charset="0"/>
              </a:rPr>
              <a:t> octagon surmounted by a dome with a diameter of 15 </a:t>
            </a:r>
            <a:r>
              <a:rPr lang="en-US" dirty="0" err="1" smtClean="0">
                <a:latin typeface="Bell MT" pitchFamily="18" charset="0"/>
              </a:rPr>
              <a:t>metres</a:t>
            </a:r>
            <a:endParaRPr lang="en-US" dirty="0">
              <a:latin typeface="Bell MT"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763000" cy="6553200"/>
          </a:xfrm>
        </p:spPr>
        <p:txBody>
          <a:bodyPr/>
          <a:lstStyle/>
          <a:p>
            <a:pPr>
              <a:buNone/>
            </a:pPr>
            <a:r>
              <a:rPr lang="en-US" dirty="0" smtClean="0">
                <a:latin typeface="Bell MT" pitchFamily="18" charset="0"/>
              </a:rPr>
              <a:t>3.The </a:t>
            </a:r>
            <a:r>
              <a:rPr lang="en-US" dirty="0" smtClean="0">
                <a:latin typeface="Bell MT" pitchFamily="18" charset="0"/>
              </a:rPr>
              <a:t>35 </a:t>
            </a:r>
            <a:r>
              <a:rPr lang="en-US" dirty="0" err="1" smtClean="0">
                <a:latin typeface="Bell MT" pitchFamily="18" charset="0"/>
              </a:rPr>
              <a:t>metre</a:t>
            </a:r>
            <a:r>
              <a:rPr lang="en-US" dirty="0" smtClean="0">
                <a:latin typeface="Bell MT" pitchFamily="18" charset="0"/>
              </a:rPr>
              <a:t> high structure is constructed in red brick with a visible framework of beams of </a:t>
            </a:r>
            <a:r>
              <a:rPr lang="en-US" dirty="0" err="1" smtClean="0">
                <a:latin typeface="Bell MT" pitchFamily="18" charset="0"/>
              </a:rPr>
              <a:t>shisam</a:t>
            </a:r>
            <a:r>
              <a:rPr lang="en-US" dirty="0" smtClean="0">
                <a:latin typeface="Bell MT" pitchFamily="18" charset="0"/>
              </a:rPr>
              <a:t> wood</a:t>
            </a:r>
            <a:r>
              <a:rPr lang="en-US" dirty="0" smtClean="0">
                <a:latin typeface="Bell MT" pitchFamily="18" charset="0"/>
              </a:rPr>
              <a:t>.</a:t>
            </a:r>
          </a:p>
          <a:p>
            <a:pPr>
              <a:buNone/>
            </a:pPr>
            <a:r>
              <a:rPr lang="en-US" dirty="0" smtClean="0">
                <a:latin typeface="Bell MT" pitchFamily="18" charset="0"/>
              </a:rPr>
              <a:t>4.The </a:t>
            </a:r>
            <a:r>
              <a:rPr lang="en-US" dirty="0" smtClean="0">
                <a:latin typeface="Bell MT" pitchFamily="18" charset="0"/>
              </a:rPr>
              <a:t>exterior is further ornamented with the use of carved brick and wood as well as blue and white faience mosaic tiles with raised relief patterns. </a:t>
            </a:r>
            <a:endParaRPr lang="en-US" dirty="0" smtClean="0">
              <a:latin typeface="Bell MT" pitchFamily="18" charset="0"/>
            </a:endParaRPr>
          </a:p>
          <a:p>
            <a:pPr>
              <a:buNone/>
            </a:pPr>
            <a:r>
              <a:rPr lang="en-US" dirty="0" smtClean="0">
                <a:latin typeface="Bell MT" pitchFamily="18" charset="0"/>
              </a:rPr>
              <a:t>5.The </a:t>
            </a:r>
            <a:r>
              <a:rPr lang="en-US" dirty="0" smtClean="0">
                <a:latin typeface="Bell MT" pitchFamily="18" charset="0"/>
              </a:rPr>
              <a:t>octagon is decorated with geometric, floral and arabesque designs and calligraphic motifs.</a:t>
            </a:r>
            <a:endParaRPr lang="en-US" dirty="0">
              <a:latin typeface="Bell MT"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descr="C:\Users\Stud\Downloads\index.jpg"/>
          <p:cNvPicPr>
            <a:picLocks noGrp="1" noChangeAspect="1" noChangeArrowheads="1"/>
          </p:cNvPicPr>
          <p:nvPr>
            <p:ph idx="1"/>
          </p:nvPr>
        </p:nvPicPr>
        <p:blipFill>
          <a:blip r:embed="rId2"/>
          <a:srcRect/>
          <a:stretch>
            <a:fillRect/>
          </a:stretch>
        </p:blipFill>
        <p:spPr bwMode="auto">
          <a:xfrm>
            <a:off x="381000" y="152400"/>
            <a:ext cx="4463484" cy="2807421"/>
          </a:xfrm>
          <a:prstGeom prst="rect">
            <a:avLst/>
          </a:prstGeom>
          <a:noFill/>
        </p:spPr>
      </p:pic>
      <p:pic>
        <p:nvPicPr>
          <p:cNvPr id="2051" name="Picture 3" descr="C:\Users\Stud\Downloads\index.jpg"/>
          <p:cNvPicPr>
            <a:picLocks noChangeAspect="1" noChangeArrowheads="1"/>
          </p:cNvPicPr>
          <p:nvPr/>
        </p:nvPicPr>
        <p:blipFill>
          <a:blip r:embed="rId3"/>
          <a:srcRect/>
          <a:stretch>
            <a:fillRect/>
          </a:stretch>
        </p:blipFill>
        <p:spPr bwMode="auto">
          <a:xfrm>
            <a:off x="4495800" y="3124200"/>
            <a:ext cx="4238625" cy="3546605"/>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715962"/>
          </a:xfrm>
        </p:spPr>
        <p:txBody>
          <a:bodyPr>
            <a:normAutofit fontScale="90000"/>
          </a:bodyPr>
          <a:lstStyle/>
          <a:p>
            <a:r>
              <a:rPr lang="en-US" b="1" dirty="0" err="1" smtClean="0"/>
              <a:t>Atala</a:t>
            </a:r>
            <a:r>
              <a:rPr lang="en-US" b="1" dirty="0" smtClean="0"/>
              <a:t> </a:t>
            </a:r>
            <a:r>
              <a:rPr lang="en-US" b="1" dirty="0" err="1" smtClean="0"/>
              <a:t>Masjid</a:t>
            </a:r>
            <a:r>
              <a:rPr lang="en-US" b="1" dirty="0" smtClean="0"/>
              <a:t/>
            </a:r>
            <a:br>
              <a:rPr lang="en-US" b="1" dirty="0" smtClean="0"/>
            </a:br>
            <a:endParaRPr lang="en-US" dirty="0"/>
          </a:p>
        </p:txBody>
      </p:sp>
      <p:pic>
        <p:nvPicPr>
          <p:cNvPr id="4098" name="Picture 2" descr="C:\Users\Stud\Downloads\334518_orig.jpg"/>
          <p:cNvPicPr>
            <a:picLocks noGrp="1" noChangeAspect="1" noChangeArrowheads="1"/>
          </p:cNvPicPr>
          <p:nvPr>
            <p:ph idx="1"/>
          </p:nvPr>
        </p:nvPicPr>
        <p:blipFill>
          <a:blip r:embed="rId2"/>
          <a:srcRect/>
          <a:stretch>
            <a:fillRect/>
          </a:stretch>
        </p:blipFill>
        <p:spPr bwMode="auto">
          <a:xfrm>
            <a:off x="304800" y="609600"/>
            <a:ext cx="4400550" cy="5867400"/>
          </a:xfrm>
          <a:prstGeom prst="rect">
            <a:avLst/>
          </a:prstGeom>
          <a:noFill/>
        </p:spPr>
      </p:pic>
      <p:pic>
        <p:nvPicPr>
          <p:cNvPr id="4099" name="Picture 3" descr="C:\Users\Stud\Downloads\3435021_orig.jpg"/>
          <p:cNvPicPr>
            <a:picLocks noChangeAspect="1" noChangeArrowheads="1"/>
          </p:cNvPicPr>
          <p:nvPr/>
        </p:nvPicPr>
        <p:blipFill>
          <a:blip r:embed="rId3"/>
          <a:srcRect/>
          <a:stretch>
            <a:fillRect/>
          </a:stretch>
        </p:blipFill>
        <p:spPr bwMode="auto">
          <a:xfrm>
            <a:off x="4679421" y="609600"/>
            <a:ext cx="4464579" cy="29718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Chota</a:t>
            </a:r>
            <a:r>
              <a:rPr lang="en-US" dirty="0" smtClean="0"/>
              <a:t> </a:t>
            </a:r>
            <a:r>
              <a:rPr lang="en-US" dirty="0" err="1" smtClean="0"/>
              <a:t>Sona</a:t>
            </a:r>
            <a:r>
              <a:rPr lang="en-US" dirty="0" smtClean="0"/>
              <a:t> </a:t>
            </a:r>
            <a:r>
              <a:rPr lang="en-US" dirty="0" err="1" smtClean="0"/>
              <a:t>Masajid</a:t>
            </a:r>
            <a:endParaRPr lang="en-US" dirty="0"/>
          </a:p>
        </p:txBody>
      </p:sp>
      <p:pic>
        <p:nvPicPr>
          <p:cNvPr id="3074" name="Picture 2" descr="C:\Users\Stud\Downloads\250px-Choto_Sona_Mosque_(side_view).jpg"/>
          <p:cNvPicPr>
            <a:picLocks noGrp="1" noChangeAspect="1" noChangeArrowheads="1"/>
          </p:cNvPicPr>
          <p:nvPr>
            <p:ph idx="1"/>
          </p:nvPr>
        </p:nvPicPr>
        <p:blipFill>
          <a:blip r:embed="rId2"/>
          <a:srcRect/>
          <a:stretch>
            <a:fillRect/>
          </a:stretch>
        </p:blipFill>
        <p:spPr bwMode="auto">
          <a:xfrm>
            <a:off x="228600" y="1219200"/>
            <a:ext cx="2509581" cy="1676400"/>
          </a:xfrm>
          <a:prstGeom prst="rect">
            <a:avLst/>
          </a:prstGeom>
          <a:noFill/>
        </p:spPr>
      </p:pic>
      <p:pic>
        <p:nvPicPr>
          <p:cNvPr id="3075" name="Picture 3" descr="C:\Users\Stud\Downloads\Choto-Shona-Mosque-in-Chapai-Nawabganj-Bangladesh.jpg"/>
          <p:cNvPicPr>
            <a:picLocks noChangeAspect="1" noChangeArrowheads="1"/>
          </p:cNvPicPr>
          <p:nvPr/>
        </p:nvPicPr>
        <p:blipFill>
          <a:blip r:embed="rId3"/>
          <a:srcRect/>
          <a:stretch>
            <a:fillRect/>
          </a:stretch>
        </p:blipFill>
        <p:spPr bwMode="auto">
          <a:xfrm>
            <a:off x="2946400" y="2209800"/>
            <a:ext cx="5816600" cy="436245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lstStyle/>
          <a:p>
            <a:pPr>
              <a:buNone/>
            </a:pPr>
            <a:r>
              <a:rPr lang="en-US" dirty="0" smtClean="0"/>
              <a:t>History</a:t>
            </a:r>
          </a:p>
          <a:p>
            <a:pPr>
              <a:buNone/>
            </a:pPr>
            <a:r>
              <a:rPr lang="en-US" dirty="0" smtClean="0"/>
              <a:t>1. The </a:t>
            </a:r>
            <a:r>
              <a:rPr lang="en-US" dirty="0" err="1" smtClean="0"/>
              <a:t>Chhota</a:t>
            </a:r>
            <a:r>
              <a:rPr lang="en-US" dirty="0" smtClean="0"/>
              <a:t> </a:t>
            </a:r>
            <a:r>
              <a:rPr lang="en-US" dirty="0" err="1" smtClean="0"/>
              <a:t>Sona</a:t>
            </a:r>
            <a:r>
              <a:rPr lang="en-US" dirty="0" smtClean="0"/>
              <a:t> Mosque, also referred </a:t>
            </a:r>
            <a:r>
              <a:rPr lang="en-US" dirty="0" smtClean="0"/>
              <a:t>as </a:t>
            </a:r>
            <a:r>
              <a:rPr lang="en-US" dirty="0" smtClean="0"/>
              <a:t>the </a:t>
            </a:r>
            <a:r>
              <a:rPr lang="en-US" b="1" dirty="0" smtClean="0"/>
              <a:t>Small Golden Mosque</a:t>
            </a:r>
            <a:r>
              <a:rPr lang="en-US" dirty="0" smtClean="0"/>
              <a:t> </a:t>
            </a:r>
            <a:endParaRPr lang="en-US" dirty="0" smtClean="0"/>
          </a:p>
          <a:p>
            <a:pPr>
              <a:buNone/>
            </a:pPr>
            <a:r>
              <a:rPr lang="en-US" dirty="0" smtClean="0"/>
              <a:t>2. </a:t>
            </a:r>
            <a:r>
              <a:rPr lang="en-US" dirty="0" smtClean="0"/>
              <a:t>B</a:t>
            </a:r>
            <a:r>
              <a:rPr lang="en-US" dirty="0" smtClean="0"/>
              <a:t>uilt </a:t>
            </a:r>
            <a:r>
              <a:rPr lang="en-US" dirty="0" smtClean="0"/>
              <a:t>between 1494 and 1519 during the years of Sultan Husain Shah’s </a:t>
            </a:r>
            <a:r>
              <a:rPr lang="en-US" dirty="0" smtClean="0"/>
              <a:t>rule</a:t>
            </a:r>
          </a:p>
          <a:p>
            <a:pPr>
              <a:buNone/>
            </a:pPr>
            <a:r>
              <a:rPr lang="en-US" dirty="0" smtClean="0"/>
              <a:t>Location</a:t>
            </a:r>
          </a:p>
          <a:p>
            <a:pPr marL="514350" indent="-514350">
              <a:buAutoNum type="arabicPeriod"/>
            </a:pPr>
            <a:r>
              <a:rPr lang="en-US" dirty="0" smtClean="0"/>
              <a:t>Located in </a:t>
            </a:r>
            <a:r>
              <a:rPr lang="en-US" dirty="0" err="1" smtClean="0"/>
              <a:t>Chapai</a:t>
            </a:r>
            <a:r>
              <a:rPr lang="en-US" dirty="0" smtClean="0"/>
              <a:t> Nawabganj district of Bangladesh</a:t>
            </a:r>
            <a:r>
              <a:rPr lang="en-US" dirty="0" smtClean="0"/>
              <a:t>.</a:t>
            </a:r>
          </a:p>
          <a:p>
            <a:pPr marL="514350" indent="-514350">
              <a:buAutoNum type="arabicPeriod"/>
            </a:pPr>
            <a:r>
              <a:rPr lang="en-US" dirty="0" smtClean="0"/>
              <a:t>favorite </a:t>
            </a:r>
            <a:r>
              <a:rPr lang="en-US" b="1" dirty="0" smtClean="0"/>
              <a:t>attraction</a:t>
            </a:r>
            <a:r>
              <a:rPr lang="en-US" dirty="0" smtClean="0"/>
              <a:t> </a:t>
            </a:r>
            <a:r>
              <a:rPr lang="en-US" dirty="0" smtClean="0"/>
              <a:t>for tourists visiting Bangladesh.</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553200"/>
          </a:xfrm>
        </p:spPr>
        <p:txBody>
          <a:bodyPr/>
          <a:lstStyle/>
          <a:p>
            <a:pPr>
              <a:buNone/>
            </a:pPr>
            <a:r>
              <a:rPr lang="en-US" dirty="0" smtClean="0"/>
              <a:t>Descriptions</a:t>
            </a:r>
          </a:p>
          <a:p>
            <a:pPr marL="514350" indent="-514350">
              <a:buAutoNum type="arabicPeriod"/>
            </a:pPr>
            <a:r>
              <a:rPr lang="en-US" dirty="0" smtClean="0"/>
              <a:t>Fifteen </a:t>
            </a:r>
            <a:r>
              <a:rPr lang="en-US" dirty="0" smtClean="0"/>
              <a:t>domes adorn the roof of the building, with four corner towers bringing together the rectangular structure. </a:t>
            </a:r>
            <a:endParaRPr lang="en-US" dirty="0" smtClean="0"/>
          </a:p>
          <a:p>
            <a:pPr marL="514350" indent="-514350">
              <a:buAutoNum type="arabicPeriod"/>
            </a:pPr>
            <a:r>
              <a:rPr lang="en-US" dirty="0" smtClean="0"/>
              <a:t>The </a:t>
            </a:r>
            <a:r>
              <a:rPr lang="en-US" dirty="0" smtClean="0"/>
              <a:t>mosque was erected in brick and black stone and the difference in materials can be clearly seen at the start of the domes, as the transition from one material to another is visible at this point.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normAutofit lnSpcReduction="10000"/>
          </a:bodyPr>
          <a:lstStyle/>
          <a:p>
            <a:pPr>
              <a:buNone/>
            </a:pPr>
            <a:r>
              <a:rPr lang="en-US" dirty="0" smtClean="0"/>
              <a:t>History:</a:t>
            </a:r>
          </a:p>
          <a:p>
            <a:pPr>
              <a:buFont typeface="Wingdings" pitchFamily="2" charset="2"/>
              <a:buChar char="ü"/>
            </a:pPr>
            <a:r>
              <a:rPr lang="en-US" sz="2800" dirty="0" smtClean="0">
                <a:latin typeface="Bell MT" pitchFamily="18" charset="0"/>
              </a:rPr>
              <a:t>Built </a:t>
            </a:r>
            <a:r>
              <a:rPr lang="en-US" sz="2800" dirty="0" smtClean="0">
                <a:latin typeface="Bell MT" pitchFamily="18" charset="0"/>
              </a:rPr>
              <a:t>by Shams-</a:t>
            </a:r>
            <a:r>
              <a:rPr lang="en-US" sz="2800" dirty="0" err="1" smtClean="0">
                <a:latin typeface="Bell MT" pitchFamily="18" charset="0"/>
              </a:rPr>
              <a:t>ud</a:t>
            </a:r>
            <a:r>
              <a:rPr lang="en-US" sz="2800" dirty="0" smtClean="0">
                <a:latin typeface="Bell MT" pitchFamily="18" charset="0"/>
              </a:rPr>
              <a:t>-Din Ibrahim in A.D. 1408 on the foundation built by </a:t>
            </a:r>
            <a:r>
              <a:rPr lang="en-US" sz="2800" dirty="0" err="1" smtClean="0">
                <a:latin typeface="Bell MT" pitchFamily="18" charset="0"/>
              </a:rPr>
              <a:t>Firuz</a:t>
            </a:r>
            <a:r>
              <a:rPr lang="en-US" sz="2800" dirty="0" smtClean="0">
                <a:latin typeface="Bell MT" pitchFamily="18" charset="0"/>
              </a:rPr>
              <a:t> Shah </a:t>
            </a:r>
            <a:r>
              <a:rPr lang="en-US" sz="2800" dirty="0" err="1" smtClean="0">
                <a:latin typeface="Bell MT" pitchFamily="18" charset="0"/>
              </a:rPr>
              <a:t>Tughlaq</a:t>
            </a:r>
            <a:r>
              <a:rPr lang="en-US" sz="2800" dirty="0" smtClean="0">
                <a:latin typeface="Bell MT" pitchFamily="18" charset="0"/>
              </a:rPr>
              <a:t> 30 years before</a:t>
            </a:r>
            <a:r>
              <a:rPr lang="en-US" sz="2800" dirty="0" smtClean="0">
                <a:latin typeface="Bell MT" pitchFamily="18" charset="0"/>
              </a:rPr>
              <a:t>.</a:t>
            </a:r>
          </a:p>
          <a:p>
            <a:pPr>
              <a:buFont typeface="Wingdings" pitchFamily="2" charset="2"/>
              <a:buChar char="ü"/>
            </a:pPr>
            <a:r>
              <a:rPr lang="en-US" sz="2800" dirty="0" smtClean="0">
                <a:latin typeface="Bell MT" pitchFamily="18" charset="0"/>
              </a:rPr>
              <a:t>Built </a:t>
            </a:r>
            <a:r>
              <a:rPr lang="en-US" sz="2800" dirty="0" smtClean="0">
                <a:latin typeface="Bell MT" pitchFamily="18" charset="0"/>
              </a:rPr>
              <a:t>on the site of the </a:t>
            </a:r>
            <a:r>
              <a:rPr lang="en-US" sz="2800" dirty="0" err="1" smtClean="0">
                <a:latin typeface="Bell MT" pitchFamily="18" charset="0"/>
              </a:rPr>
              <a:t>Atala</a:t>
            </a:r>
            <a:r>
              <a:rPr lang="en-US" sz="2800" dirty="0" smtClean="0">
                <a:latin typeface="Bell MT" pitchFamily="18" charset="0"/>
              </a:rPr>
              <a:t> Devi temple whose materials along with those of other temples were used in its construction</a:t>
            </a:r>
            <a:r>
              <a:rPr lang="en-US" sz="2800" dirty="0" smtClean="0">
                <a:latin typeface="Bell MT" pitchFamily="18" charset="0"/>
              </a:rPr>
              <a:t>.</a:t>
            </a:r>
          </a:p>
          <a:p>
            <a:pPr>
              <a:buNone/>
            </a:pPr>
            <a:r>
              <a:rPr lang="en-US" sz="2800" dirty="0" smtClean="0">
                <a:latin typeface="Bell MT" pitchFamily="18" charset="0"/>
              </a:rPr>
              <a:t>Descriptions</a:t>
            </a:r>
          </a:p>
          <a:p>
            <a:pPr>
              <a:buFont typeface="Wingdings" pitchFamily="2" charset="2"/>
              <a:buChar char="q"/>
            </a:pPr>
            <a:r>
              <a:rPr lang="en-US" sz="2800" dirty="0" smtClean="0">
                <a:latin typeface="Bell MT" pitchFamily="18" charset="0"/>
              </a:rPr>
              <a:t>The mosque consists of a square courtyard </a:t>
            </a:r>
            <a:r>
              <a:rPr lang="en-US" sz="2800" dirty="0" smtClean="0">
                <a:latin typeface="Bell MT" pitchFamily="18" charset="0"/>
              </a:rPr>
              <a:t>of side </a:t>
            </a:r>
            <a:r>
              <a:rPr lang="en-US" sz="2800" dirty="0" smtClean="0">
                <a:latin typeface="Bell MT" pitchFamily="18" charset="0"/>
              </a:rPr>
              <a:t>with cloisters on 3 sides and the sanctuary on the </a:t>
            </a:r>
            <a:r>
              <a:rPr lang="en-US" sz="2800" dirty="0" smtClean="0">
                <a:latin typeface="Bell MT" pitchFamily="18" charset="0"/>
              </a:rPr>
              <a:t>fourth </a:t>
            </a:r>
            <a:r>
              <a:rPr lang="en-US" sz="2800" dirty="0" smtClean="0">
                <a:latin typeface="Bell MT" pitchFamily="18" charset="0"/>
              </a:rPr>
              <a:t>(western) side</a:t>
            </a:r>
            <a:r>
              <a:rPr lang="en-US" sz="2800" dirty="0" smtClean="0">
                <a:latin typeface="Bell MT" pitchFamily="18" charset="0"/>
              </a:rPr>
              <a:t>.</a:t>
            </a:r>
          </a:p>
          <a:p>
            <a:pPr>
              <a:buFont typeface="Wingdings" pitchFamily="2" charset="2"/>
              <a:buChar char="q"/>
            </a:pPr>
            <a:r>
              <a:rPr lang="en-US" sz="2800" dirty="0" smtClean="0">
                <a:latin typeface="Bell MT" pitchFamily="18" charset="0"/>
              </a:rPr>
              <a:t>Cloisters are </a:t>
            </a:r>
            <a:r>
              <a:rPr lang="en-US" sz="2800" dirty="0" smtClean="0">
                <a:latin typeface="Bell MT" pitchFamily="18" charset="0"/>
              </a:rPr>
              <a:t>spacious across </a:t>
            </a:r>
            <a:r>
              <a:rPr lang="en-US" sz="2800" dirty="0" smtClean="0">
                <a:latin typeface="Bell MT" pitchFamily="18" charset="0"/>
              </a:rPr>
              <a:t>and divided into 5 aisles</a:t>
            </a:r>
            <a:r>
              <a:rPr lang="en-US" sz="2800" dirty="0" smtClean="0">
                <a:latin typeface="Bell MT" pitchFamily="18" charset="0"/>
              </a:rPr>
              <a:t>.</a:t>
            </a:r>
          </a:p>
          <a:p>
            <a:pPr algn="just">
              <a:buFont typeface="Wingdings" pitchFamily="2" charset="2"/>
              <a:buChar char="q"/>
            </a:pPr>
            <a:r>
              <a:rPr lang="en-US" sz="2800" dirty="0" smtClean="0">
                <a:latin typeface="Bell MT" pitchFamily="18" charset="0"/>
              </a:rPr>
              <a:t>There are 3 entrance gateways, one in the centre of each cloister, with the northern and southern ones surmounted by domes.</a:t>
            </a:r>
            <a:endParaRPr lang="en-US" sz="2800" dirty="0">
              <a:latin typeface="Bell MT"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TotalTime>
  <Words>447</Words>
  <Application>Microsoft Office PowerPoint</Application>
  <PresentationFormat>On-screen Show (4:3)</PresentationFormat>
  <Paragraphs>46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Provincial Styles of Islamic Architecture</vt:lpstr>
      <vt:lpstr>Shah Rukn-i-Alam</vt:lpstr>
      <vt:lpstr>Slide 3</vt:lpstr>
      <vt:lpstr>Slide 4</vt:lpstr>
      <vt:lpstr>Atala Masjid </vt:lpstr>
      <vt:lpstr>Chota Sona Masajid</vt:lpstr>
      <vt:lpstr>Slide 7</vt:lpstr>
      <vt:lpstr>Slide 8</vt:lpstr>
      <vt:lpstr>Slide 9</vt:lpstr>
      <vt:lpstr>Jama Masjid</vt:lpstr>
      <vt:lpstr>Slide 11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Provincial Styles of Islamic Architecture</dc:title>
  <dc:creator>Stud</dc:creator>
  <cp:lastModifiedBy>Stud</cp:lastModifiedBy>
  <cp:revision>14</cp:revision>
  <dcterms:created xsi:type="dcterms:W3CDTF">2006-08-16T00:00:00Z</dcterms:created>
  <dcterms:modified xsi:type="dcterms:W3CDTF">2018-03-08T05:54:39Z</dcterms:modified>
</cp:coreProperties>
</file>